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3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5" r:id="rId11"/>
    <p:sldId id="268" r:id="rId12"/>
    <p:sldId id="270" r:id="rId13"/>
    <p:sldId id="269" r:id="rId14"/>
    <p:sldId id="271" r:id="rId15"/>
    <p:sldId id="277" r:id="rId16"/>
    <p:sldId id="278" r:id="rId17"/>
    <p:sldId id="276" r:id="rId18"/>
    <p:sldId id="272" r:id="rId19"/>
    <p:sldId id="279" r:id="rId20"/>
    <p:sldId id="274" r:id="rId21"/>
    <p:sldId id="282" r:id="rId22"/>
    <p:sldId id="280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92" r:id="rId32"/>
    <p:sldId id="289" r:id="rId33"/>
    <p:sldId id="293" r:id="rId34"/>
    <p:sldId id="281" r:id="rId35"/>
    <p:sldId id="26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jalla One" panose="02000506040000020004" pitchFamily="2" charset="0"/>
      <p:regular r:id="rId42"/>
    </p:embeddedFont>
    <p:embeddedFont>
      <p:font typeface="Quicksand" pitchFamily="2" charset="77"/>
      <p:regular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/>
    <p:restoredTop sz="94602"/>
  </p:normalViewPr>
  <p:slideViewPr>
    <p:cSldViewPr snapToGrid="0" snapToObjects="1">
      <p:cViewPr varScale="1">
        <p:scale>
          <a:sx n="112" d="100"/>
          <a:sy n="112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22CFE-9AA8-D144-8578-7F109176E16D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3E66D-413E-1C40-A1CD-A56107B4B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0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9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7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Suppose one have 1M dollars and there are 200 zero-day vulnerabilities to choose. Given a limited budget, what vulnerabilities should a government select?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ctive Academic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00" y="4780775"/>
            <a:ext cx="113608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Font typeface="Fjalla One"/>
              <a:buNone/>
              <a:defRPr sz="5200">
                <a:solidFill>
                  <a:srgbClr val="45ADA8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32100" y="3953154"/>
            <a:ext cx="113608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3" name="Shape 13"/>
          <p:cNvCxnSpPr/>
          <p:nvPr/>
        </p:nvCxnSpPr>
        <p:spPr>
          <a:xfrm>
            <a:off x="403600" y="4597878"/>
            <a:ext cx="1138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669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Fjalla One"/>
              <a:buNone/>
              <a:defRPr sz="3200"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Font typeface="Roboto"/>
              <a:buChar char="⌾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Font typeface="Wingdings" pitchFamily="2" charset="2"/>
              <a:buChar char="§"/>
              <a:defRPr sz="20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1" name="Shape 21"/>
          <p:cNvCxnSpPr/>
          <p:nvPr/>
        </p:nvCxnSpPr>
        <p:spPr>
          <a:xfrm>
            <a:off x="488800" y="435275"/>
            <a:ext cx="11214400" cy="0"/>
          </a:xfrm>
          <a:prstGeom prst="straightConnector1">
            <a:avLst/>
          </a:prstGeom>
          <a:noFill/>
          <a:ln w="9525" cap="flat" cmpd="sng">
            <a:solidFill>
              <a:srgbClr val="B5ADA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" name="Shape 22"/>
          <p:cNvSpPr txBox="1"/>
          <p:nvPr userDrawn="1"/>
        </p:nvSpPr>
        <p:spPr>
          <a:xfrm>
            <a:off x="415600" y="114802"/>
            <a:ext cx="8016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5ADAA"/>
                </a:solidFill>
                <a:latin typeface="Fjalla One"/>
                <a:ea typeface="Fjalla One"/>
                <a:cs typeface="Fjalla One"/>
                <a:sym typeface="Fjalla One"/>
              </a:rPr>
              <a:t>CSE 591 Computer Security: Techniques and Tactics</a:t>
            </a:r>
            <a:endParaRPr sz="1400" dirty="0">
              <a:solidFill>
                <a:srgbClr val="B5ADAA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15600" y="669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jalla One"/>
              <a:buNone/>
              <a:defRPr sz="32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1" name="Shape 31"/>
          <p:cNvCxnSpPr/>
          <p:nvPr/>
        </p:nvCxnSpPr>
        <p:spPr>
          <a:xfrm>
            <a:off x="488800" y="435275"/>
            <a:ext cx="11214400" cy="0"/>
          </a:xfrm>
          <a:prstGeom prst="straightConnector1">
            <a:avLst/>
          </a:prstGeom>
          <a:noFill/>
          <a:ln w="9525" cap="flat" cmpd="sng">
            <a:solidFill>
              <a:srgbClr val="B5ADA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32"/>
          <p:cNvSpPr txBox="1"/>
          <p:nvPr/>
        </p:nvSpPr>
        <p:spPr>
          <a:xfrm>
            <a:off x="415600" y="114802"/>
            <a:ext cx="8016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5ADAA"/>
                </a:solidFill>
                <a:latin typeface="Fjalla One"/>
                <a:ea typeface="Fjalla One"/>
                <a:cs typeface="Fjalla One"/>
                <a:sym typeface="Fjalla One"/>
              </a:rPr>
              <a:t>TIFFANY BAO</a:t>
            </a:r>
            <a:endParaRPr sz="1400">
              <a:solidFill>
                <a:srgbClr val="B5ADAA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45ADA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jalla One"/>
              <a:buNone/>
              <a:defRPr sz="48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177633" y="2882400"/>
            <a:ext cx="89340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0">
                <a:solidFill>
                  <a:srgbClr val="39C0B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2pPr>
            <a:lvl3pPr marL="1371600" lvl="2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3pPr>
            <a:lvl4pPr marL="1828800" lvl="3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4pPr>
            <a:lvl5pPr marL="2286000" lvl="4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5pPr>
            <a:lvl6pPr marL="2743200" lvl="5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6pPr>
            <a:lvl7pPr marL="3200400" lvl="6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7pPr>
            <a:lvl8pPr marL="3657600" lvl="7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8pPr>
            <a:lvl9pPr marL="4114800" lvl="8" indent="-406400" rtl="0">
              <a:spcBef>
                <a:spcPts val="1600"/>
              </a:spcBef>
              <a:spcAft>
                <a:spcPts val="160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57" name="Shape 57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" name="Shape 58"/>
          <p:cNvSpPr/>
          <p:nvPr/>
        </p:nvSpPr>
        <p:spPr>
          <a:xfrm>
            <a:off x="797984" y="3018850"/>
            <a:ext cx="826422" cy="820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B5ADAA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59" name="Shape 59"/>
          <p:cNvSpPr txBox="1"/>
          <p:nvPr/>
        </p:nvSpPr>
        <p:spPr>
          <a:xfrm>
            <a:off x="667846" y="3129825"/>
            <a:ext cx="1074507" cy="107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49" r:id="rId4"/>
    <p:sldLayoutId id="214748365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bao@asu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L_-1d9OSdk?start=30&amp;feature=oembed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cse-591/shared_invite/enQtNTE3MDM5OTI2ODUyLTAzMzc1NGYzODQ2OTRlNmFjZWQ2MGRmZGI0NjQzZDE2ZTBlNGFkY2E2YzU3MTM3YjdmOGFlNjMyZTNhOTI4Mjc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tbao@asu.edu" TargetMode="External"/><Relationship Id="rId2" Type="http://schemas.openxmlformats.org/officeDocument/2006/relationships/hyperlink" Target="mailto:gpraveen@asu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.slack.com/t/cse-591/shared_invite/enQtNTE3MDM5OTI2ODUyLTAzMzc1NGYzODQ2OTRlNmFjZWQ2MGRmZGI0NjQzZDE2ZTBlNGFkY2E2YzU3MTM3YjdmOGFlNjMyZTNhOTI4Mjc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C317-6F5C-3D42-B512-67959101A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0" y="4780775"/>
            <a:ext cx="11360800" cy="799200"/>
          </a:xfrm>
        </p:spPr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6123F-E999-104C-B70B-BFCB29CFE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Security: Techniques and Tactics</a:t>
            </a:r>
          </a:p>
        </p:txBody>
      </p:sp>
    </p:spTree>
    <p:extLst>
      <p:ext uri="{BB962C8B-B14F-4D97-AF65-F5344CB8AC3E}">
        <p14:creationId xmlns:p14="http://schemas.microsoft.com/office/powerpoint/2010/main" val="398752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C68-20E7-1C41-810F-3FB6152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DD4F-9432-3848-A986-7457E0CE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Course personnel introductions</a:t>
            </a:r>
            <a:endParaRPr lang="en-US" dirty="0"/>
          </a:p>
          <a:p>
            <a:endParaRPr lang="en-US" dirty="0"/>
          </a:p>
          <a:p>
            <a:r>
              <a:rPr lang="en-US" strike="sngStrike" dirty="0"/>
              <a:t>Course expectations</a:t>
            </a:r>
          </a:p>
          <a:p>
            <a:endParaRPr lang="en-US" dirty="0"/>
          </a:p>
          <a:p>
            <a:r>
              <a:rPr lang="en-US" dirty="0"/>
              <a:t>Course setup</a:t>
            </a:r>
          </a:p>
          <a:p>
            <a:endParaRPr lang="en-US" dirty="0"/>
          </a:p>
          <a:p>
            <a:r>
              <a:rPr lang="en-US" dirty="0"/>
              <a:t>Grading and course policies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Projects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87B4-B34F-9244-86FB-ECB4C09DC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218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B02D-637E-DD47-B074-AA4344CF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up for Course Projects!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21C04-7688-E343-8650-C535D7507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2-3 people a team, ~1 month per project. </a:t>
            </a:r>
          </a:p>
          <a:p>
            <a:pPr>
              <a:lnSpc>
                <a:spcPct val="150000"/>
              </a:lnSpc>
            </a:pPr>
            <a:r>
              <a:rPr lang="en-US" dirty="0"/>
              <a:t>Everyone will work on 3 problems through the semester.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Choose from my list (10 research problems/projects).</a:t>
            </a:r>
          </a:p>
          <a:p>
            <a:pPr>
              <a:lnSpc>
                <a:spcPct val="150000"/>
              </a:lnSpc>
            </a:pPr>
            <a:r>
              <a:rPr lang="en-US" dirty="0"/>
              <a:t>Or pitch to me your own idea!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Schedule an office hour and prepare for a 5-minute pitch.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FD32D-8087-B444-851A-996FD39EE6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030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9DA8-645B-2648-B804-7FF03124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Pitching Your Own Idea (The </a:t>
            </a:r>
            <a:r>
              <a:rPr lang="en-US" dirty="0" err="1"/>
              <a:t>Heilmeier</a:t>
            </a:r>
            <a:r>
              <a:rPr lang="en-US" dirty="0"/>
              <a:t> Catechism)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3B764-9E6B-FB42-9312-2108DF55C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What are you trying to do? Articulate your objectives using absolutely no jargon.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How is it done today, and what are the limits of current practice?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What is new in your approach and why do you think it will be successful?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Who cares? If you are successful, what difference will it make?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What are the mid-term and final “exams” to check for success?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F492B-3843-294C-B9E9-18F24CE913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429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7E22-B0FE-634E-9D8E-2232D2DC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CFDF-C6A8-F349-86DA-BCB0D032B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related papers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A list of what you have read (“Reading List” in the </a:t>
            </a:r>
            <a:r>
              <a:rPr lang="en-US" dirty="0" err="1">
                <a:solidFill>
                  <a:schemeClr val="accent1"/>
                </a:solidFill>
              </a:rPr>
              <a:t>cse</a:t>
            </a:r>
            <a:r>
              <a:rPr lang="en-US" dirty="0">
                <a:solidFill>
                  <a:schemeClr val="accent1"/>
                </a:solidFill>
              </a:rPr>
              <a:t> 591 shared folder)</a:t>
            </a:r>
          </a:p>
          <a:p>
            <a:pPr>
              <a:lnSpc>
                <a:spcPct val="100000"/>
              </a:lnSpc>
            </a:pPr>
            <a:r>
              <a:rPr lang="en-US" dirty="0"/>
              <a:t>Present the topic (1 class)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Presentation slide (“Topic Presentation” in the </a:t>
            </a:r>
            <a:r>
              <a:rPr lang="en-US" dirty="0" err="1">
                <a:solidFill>
                  <a:schemeClr val="accent1"/>
                </a:solidFill>
              </a:rPr>
              <a:t>cse</a:t>
            </a:r>
            <a:r>
              <a:rPr lang="en-US" dirty="0">
                <a:solidFill>
                  <a:schemeClr val="accent1"/>
                </a:solidFill>
              </a:rPr>
              <a:t> 591 shared folder)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A multiple-choice question to the audience (show it up during class)</a:t>
            </a:r>
          </a:p>
          <a:p>
            <a:pPr>
              <a:lnSpc>
                <a:spcPct val="100000"/>
              </a:lnSpc>
            </a:pPr>
            <a:r>
              <a:rPr lang="en-US" dirty="0"/>
              <a:t>Propose project idea (30 min)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Presentation slide (“Proposal Presentation” in the </a:t>
            </a:r>
            <a:r>
              <a:rPr lang="en-US" dirty="0" err="1">
                <a:solidFill>
                  <a:schemeClr val="accent1"/>
                </a:solidFill>
              </a:rPr>
              <a:t>cse</a:t>
            </a:r>
            <a:r>
              <a:rPr lang="en-US" dirty="0">
                <a:solidFill>
                  <a:schemeClr val="accent1"/>
                </a:solidFill>
              </a:rPr>
              <a:t> 591 shared folder)</a:t>
            </a:r>
          </a:p>
          <a:p>
            <a:pPr>
              <a:lnSpc>
                <a:spcPct val="100000"/>
              </a:lnSpc>
            </a:pPr>
            <a:r>
              <a:rPr lang="en-US" dirty="0"/>
              <a:t>Implement the idea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Code repository (</a:t>
            </a:r>
            <a:r>
              <a:rPr lang="en-US" dirty="0" err="1">
                <a:solidFill>
                  <a:schemeClr val="accent1"/>
                </a:solidFill>
              </a:rPr>
              <a:t>github</a:t>
            </a:r>
            <a:r>
              <a:rPr lang="en-US" dirty="0">
                <a:solidFill>
                  <a:schemeClr val="accent1"/>
                </a:solidFill>
              </a:rPr>
              <a:t> under the cse-591 group)</a:t>
            </a:r>
          </a:p>
          <a:p>
            <a:pPr>
              <a:lnSpc>
                <a:spcPct val="100000"/>
              </a:lnSpc>
            </a:pPr>
            <a:r>
              <a:rPr lang="en-US" dirty="0"/>
              <a:t>Report the project (30 min)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Presentation slide + Demo/Numbers (“Report Presentation” in the </a:t>
            </a:r>
            <a:r>
              <a:rPr lang="en-US" dirty="0" err="1">
                <a:solidFill>
                  <a:schemeClr val="accent1"/>
                </a:solidFill>
              </a:rPr>
              <a:t>cse</a:t>
            </a:r>
            <a:r>
              <a:rPr lang="en-US" dirty="0">
                <a:solidFill>
                  <a:schemeClr val="accent1"/>
                </a:solidFill>
              </a:rPr>
              <a:t> 591 shared folder)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4276B-928F-2648-8A4B-E840638AD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519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6AD7-E369-8142-B4D1-D773AEBA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me with your </a:t>
            </a:r>
            <a:r>
              <a:rPr lang="en-US" dirty="0" err="1"/>
              <a:t>asu</a:t>
            </a:r>
            <a:r>
              <a:rPr lang="en-US" dirty="0"/>
              <a:t> email and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F33A6-A0E2-4249-A0B9-8F3F6CFD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BD56-8381-2B40-A4B7-B96030BFE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A5458-C82C-DA44-B2C4-32C3D9A0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08" y="1765174"/>
            <a:ext cx="5436422" cy="4633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2E735-3659-1B4C-9781-95C10EEC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73" y="1958847"/>
            <a:ext cx="4861221" cy="38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5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68DB-5622-654A-9BB9-8DD7F136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E679E-B928-644F-BF20-5C84AE8B2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At least one of the following: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Software security</a:t>
            </a:r>
          </a:p>
          <a:p>
            <a:endParaRPr lang="en-US" dirty="0"/>
          </a:p>
          <a:p>
            <a:r>
              <a:rPr lang="en-US" dirty="0"/>
              <a:t>Game theory</a:t>
            </a:r>
          </a:p>
          <a:p>
            <a:endParaRPr lang="en-US" dirty="0"/>
          </a:p>
          <a:p>
            <a:r>
              <a:rPr lang="en-US" dirty="0"/>
              <a:t>Data analysis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5FE8C-3022-3542-AC67-4AFD81D10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859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68DB-5622-654A-9BB9-8DD7F136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E679E-B928-644F-BF20-5C84AE8B2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 to write code</a:t>
            </a:r>
          </a:p>
          <a:p>
            <a:pPr lvl="1"/>
            <a:r>
              <a:rPr lang="en-US" dirty="0"/>
              <a:t>All projects will require to code</a:t>
            </a:r>
          </a:p>
          <a:p>
            <a:pPr lvl="1"/>
            <a:r>
              <a:rPr lang="en-US" dirty="0"/>
              <a:t>Everyone should contribute to code (I may check </a:t>
            </a:r>
            <a:r>
              <a:rPr lang="en-US" dirty="0" err="1"/>
              <a:t>github</a:t>
            </a:r>
            <a:r>
              <a:rPr lang="en-US" dirty="0"/>
              <a:t> commits)</a:t>
            </a:r>
          </a:p>
          <a:p>
            <a:endParaRPr lang="en-US" dirty="0"/>
          </a:p>
          <a:p>
            <a:r>
              <a:rPr lang="en-US" dirty="0"/>
              <a:t>Expect to self-learn</a:t>
            </a:r>
          </a:p>
          <a:p>
            <a:pPr lvl="1"/>
            <a:r>
              <a:rPr lang="en-US" dirty="0"/>
              <a:t>Literature search</a:t>
            </a:r>
          </a:p>
          <a:p>
            <a:pPr lvl="1"/>
            <a:r>
              <a:rPr lang="en-US" dirty="0"/>
              <a:t>Read papers</a:t>
            </a:r>
          </a:p>
          <a:p>
            <a:pPr lvl="1"/>
            <a:r>
              <a:rPr lang="en-US" dirty="0"/>
              <a:t>Ask around</a:t>
            </a:r>
          </a:p>
          <a:p>
            <a:pPr marL="571500" lvl="1" indent="0">
              <a:buNone/>
            </a:pPr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5FE8C-3022-3542-AC67-4AFD81D10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475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C68-20E7-1C41-810F-3FB6152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DD4F-9432-3848-A986-7457E0CE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Course personnel introductions</a:t>
            </a:r>
            <a:endParaRPr lang="en-US" dirty="0"/>
          </a:p>
          <a:p>
            <a:endParaRPr lang="en-US" dirty="0"/>
          </a:p>
          <a:p>
            <a:r>
              <a:rPr lang="en-US" strike="sngStrike" dirty="0"/>
              <a:t>Course expectations</a:t>
            </a:r>
          </a:p>
          <a:p>
            <a:endParaRPr lang="en-US" dirty="0"/>
          </a:p>
          <a:p>
            <a:r>
              <a:rPr lang="en-US" strike="sngStrike" dirty="0"/>
              <a:t>Course setup</a:t>
            </a:r>
          </a:p>
          <a:p>
            <a:endParaRPr lang="en-US" dirty="0"/>
          </a:p>
          <a:p>
            <a:r>
              <a:rPr lang="en-US" dirty="0"/>
              <a:t>Grading and course policies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87B4-B34F-9244-86FB-ECB4C09DC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964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D1C9-4F85-DA4A-9AB6-F5E6C805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075C6-244B-224B-A670-CE6DA9F21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exam or homework</a:t>
            </a:r>
          </a:p>
          <a:p>
            <a:r>
              <a:rPr lang="en-US" dirty="0"/>
              <a:t>30% * 3 projects + 10% class participation</a:t>
            </a:r>
          </a:p>
          <a:p>
            <a:r>
              <a:rPr lang="en-US" dirty="0"/>
              <a:t>For each project:</a:t>
            </a:r>
          </a:p>
          <a:p>
            <a:pPr lvl="1"/>
            <a:r>
              <a:rPr lang="en-US" dirty="0"/>
              <a:t>Reading list 5%</a:t>
            </a:r>
          </a:p>
          <a:p>
            <a:pPr lvl="1"/>
            <a:r>
              <a:rPr lang="en-US" dirty="0"/>
              <a:t>Topic presentation 5%</a:t>
            </a:r>
          </a:p>
          <a:p>
            <a:pPr lvl="1"/>
            <a:r>
              <a:rPr lang="en-US" dirty="0"/>
              <a:t>Proposal presentation 5%</a:t>
            </a:r>
          </a:p>
          <a:p>
            <a:pPr lvl="1"/>
            <a:r>
              <a:rPr lang="en-US" dirty="0"/>
              <a:t>Project implementation 5%</a:t>
            </a:r>
          </a:p>
          <a:p>
            <a:pPr lvl="1"/>
            <a:r>
              <a:rPr lang="en-US" dirty="0"/>
              <a:t>Report presentation 5%</a:t>
            </a:r>
          </a:p>
          <a:p>
            <a:pPr lvl="1"/>
            <a:r>
              <a:rPr lang="en-US" dirty="0"/>
              <a:t>Demo 5%</a:t>
            </a:r>
          </a:p>
          <a:p>
            <a:r>
              <a:rPr lang="en-US" dirty="0"/>
              <a:t>Class participation is based on the in-class multiple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5D1A2-DABD-FD46-ADF0-74764A1C1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445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CCD4-ABCB-9B48-B830-6A777E35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99957-B49C-814D-80C6-E45C8E684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The end of the semester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CF3D4-0913-904D-86BF-C8AC759C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748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8FC2B7-41CE-7F47-A2B6-4527655C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443438-7EA3-ED43-A12B-3570B6847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 = Tiffany Bao</a:t>
            </a:r>
          </a:p>
          <a:p>
            <a:endParaRPr lang="en-US" dirty="0"/>
          </a:p>
          <a:p>
            <a:r>
              <a:rPr lang="en-US" dirty="0"/>
              <a:t>How to reach me: Slack + </a:t>
            </a:r>
            <a:r>
              <a:rPr lang="en-US" dirty="0">
                <a:hlinkClick r:id="rId2"/>
              </a:rPr>
              <a:t>tbao@asu.edu</a:t>
            </a:r>
            <a:endParaRPr lang="en-US" dirty="0"/>
          </a:p>
          <a:p>
            <a:pPr lvl="1"/>
            <a:r>
              <a:rPr lang="en-US" dirty="0"/>
              <a:t>My email only accepts questions that are private or embarrassed to ask in public.</a:t>
            </a:r>
          </a:p>
          <a:p>
            <a:pPr lvl="1"/>
            <a:r>
              <a:rPr lang="en-US" dirty="0"/>
              <a:t>All other question goes to Slack.</a:t>
            </a:r>
          </a:p>
          <a:p>
            <a:pPr lvl="1"/>
            <a:r>
              <a:rPr lang="en-US" dirty="0"/>
              <a:t>People who are active in answering questions in Slack may have extra bonus.</a:t>
            </a:r>
          </a:p>
          <a:p>
            <a:endParaRPr lang="en-US" dirty="0"/>
          </a:p>
          <a:p>
            <a:r>
              <a:rPr lang="en-US" dirty="0"/>
              <a:t>Office Hours: Mon 4pm-5pm or by appointment (Email me to set up time).</a:t>
            </a:r>
          </a:p>
          <a:p>
            <a:r>
              <a:rPr lang="en-US" dirty="0"/>
              <a:t>Location: Brickyard 482 or 484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C3CED7-5F31-3B48-91AA-F571E4086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071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9718-98EC-A14E-9C9C-FB4B5BCD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94857-3408-A644-91A8-296BB3E5D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grade for each one in the same team may vary.</a:t>
            </a:r>
          </a:p>
          <a:p>
            <a:r>
              <a:rPr lang="en-US" dirty="0"/>
              <a:t>The demo or the plots should be reproduceable.</a:t>
            </a:r>
          </a:p>
          <a:p>
            <a:pPr lvl="1"/>
            <a:r>
              <a:rPr lang="en-US" dirty="0"/>
              <a:t>Provide how to run the demo with the repository commit in the report presentation.</a:t>
            </a:r>
          </a:p>
          <a:p>
            <a:pPr lvl="1"/>
            <a:r>
              <a:rPr lang="en-US" dirty="0"/>
              <a:t>E.g. “./</a:t>
            </a:r>
            <a:r>
              <a:rPr lang="en-US" dirty="0" err="1"/>
              <a:t>demo.sh</a:t>
            </a:r>
            <a:r>
              <a:rPr lang="en-US" dirty="0"/>
              <a:t> @ 2ca41f1”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ED046-CB70-A349-9FA0-0E64E5AA9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644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6D0F-5A1A-8846-813D-E1DE2234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8D781-BF71-A248-9809-1CB9CCF75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88043"/>
            <a:ext cx="11360800" cy="4555200"/>
          </a:xfrm>
        </p:spPr>
        <p:txBody>
          <a:bodyPr/>
          <a:lstStyle/>
          <a:p>
            <a:r>
              <a:rPr lang="en-US" dirty="0"/>
              <a:t>Topic presentation: check any class</a:t>
            </a:r>
          </a:p>
          <a:p>
            <a:r>
              <a:rPr lang="en-US" dirty="0"/>
              <a:t>Proposal and report presentations: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621E-3071-4542-A566-E4B71CD14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6" name="Chicken chicken chicken">
            <a:hlinkClick r:id="" action="ppaction://media"/>
            <a:extLst>
              <a:ext uri="{FF2B5EF4-FFF2-40B4-BE49-F238E27FC236}">
                <a16:creationId xmlns:a16="http://schemas.microsoft.com/office/drawing/2014/main" id="{C502B9DB-EE77-9D4E-A849-A81D58AE12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81350" y="244348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C68-20E7-1C41-810F-3FB6152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DD4F-9432-3848-A986-7457E0CE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Course personnel introductions</a:t>
            </a:r>
            <a:endParaRPr lang="en-US" dirty="0"/>
          </a:p>
          <a:p>
            <a:endParaRPr lang="en-US" dirty="0"/>
          </a:p>
          <a:p>
            <a:r>
              <a:rPr lang="en-US" strike="sngStrike" dirty="0"/>
              <a:t>Course expectations</a:t>
            </a:r>
          </a:p>
          <a:p>
            <a:endParaRPr lang="en-US" dirty="0"/>
          </a:p>
          <a:p>
            <a:r>
              <a:rPr lang="en-US" strike="sngStrike" dirty="0"/>
              <a:t>Course setup</a:t>
            </a:r>
          </a:p>
          <a:p>
            <a:endParaRPr lang="en-US" dirty="0"/>
          </a:p>
          <a:p>
            <a:r>
              <a:rPr lang="en-US" strike="sngStrike" dirty="0"/>
              <a:t>Grading and course policies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Projects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87B4-B34F-9244-86FB-ECB4C09DC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794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E808-1CFD-844D-BE6F-E83772EA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Finding crashes in the cutting-edge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8D852-490F-C14C-BB3A-7B629AD2A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Crashes are unexpected. Let’s find them out!</a:t>
            </a:r>
          </a:p>
          <a:p>
            <a:r>
              <a:rPr lang="en-US" dirty="0"/>
              <a:t>Goal: Find crashes from Linux packages</a:t>
            </a:r>
          </a:p>
          <a:p>
            <a:r>
              <a:rPr lang="en-US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Since there are so many Linux packages/binaries, can you make the finding automatic?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Argument fuzzing</a:t>
            </a:r>
          </a:p>
          <a:p>
            <a:pPr lvl="1"/>
            <a:r>
              <a:rPr lang="en-US" dirty="0"/>
              <a:t>Legacy packages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5105B-953F-F349-8B8A-641131B0B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67D2C-BA06-184C-A3EC-7391070A0CD2}"/>
              </a:ext>
            </a:extLst>
          </p:cNvPr>
          <p:cNvSpPr txBox="1"/>
          <p:nvPr/>
        </p:nvSpPr>
        <p:spPr>
          <a:xfrm>
            <a:off x="642937" y="3049488"/>
            <a:ext cx="10906125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tiffanyb@debian9$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e2ps "`cat argv_1.symb`" "`cat argv_2.symb`" &lt; file___dev__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stdin.symb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1&gt;/dev/null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Segmentation fault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tiffanyb@debian9$ </a:t>
            </a:r>
            <a:r>
              <a:rPr lang="it" b="1" dirty="0">
                <a:latin typeface="Courier New" panose="02070309020205020404" pitchFamily="49" charset="0"/>
                <a:cs typeface="Courier New" panose="02070309020205020404" pitchFamily="49" charset="0"/>
              </a:rPr>
              <a:t>e2ps -v</a:t>
            </a:r>
          </a:p>
          <a:p>
            <a:r>
              <a:rPr lang="it" dirty="0">
                <a:latin typeface="Courier New" panose="02070309020205020404" pitchFamily="49" charset="0"/>
                <a:cs typeface="Courier New" panose="02070309020205020404" pitchFamily="49" charset="0"/>
              </a:rPr>
              <a:t>e2ps's version is 4.34 (08/21/2002).</a:t>
            </a:r>
          </a:p>
        </p:txBody>
      </p:sp>
    </p:spTree>
    <p:extLst>
      <p:ext uri="{BB962C8B-B14F-4D97-AF65-F5344CB8AC3E}">
        <p14:creationId xmlns:p14="http://schemas.microsoft.com/office/powerpoint/2010/main" val="490446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2437F-E92B-A143-8E40-52A6556C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Function Reuse in Linux Binaries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566A-D6C4-9545-AFE9-DC2060BCA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reinvent wheels --- We reuse code a lot</a:t>
            </a:r>
          </a:p>
          <a:p>
            <a:r>
              <a:rPr lang="en-US" dirty="0"/>
              <a:t>How many functions are duplicated in Linux?</a:t>
            </a:r>
          </a:p>
          <a:p>
            <a:r>
              <a:rPr lang="en-US" dirty="0"/>
              <a:t>Two kinds of function duplication</a:t>
            </a:r>
          </a:p>
          <a:p>
            <a:pPr lvl="1"/>
            <a:r>
              <a:rPr lang="en-US" dirty="0"/>
              <a:t>Copy-paste function from package to package</a:t>
            </a:r>
          </a:p>
          <a:p>
            <a:pPr lvl="1"/>
            <a:r>
              <a:rPr lang="en-US" dirty="0"/>
              <a:t>One package generates multiple binaries, and binaries have overlapping functions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binutils</a:t>
            </a:r>
            <a:endParaRPr lang="en-US" dirty="0"/>
          </a:p>
          <a:p>
            <a:r>
              <a:rPr lang="en-US" dirty="0"/>
              <a:t>Goal: Function reuse map for Linux packages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Source code level function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9A75E-DCC7-9147-886E-02FF284F7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815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5CE1-D83C-064D-9441-6785451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Predict the </a:t>
            </a:r>
            <a:r>
              <a:rPr lang="en-US" dirty="0" err="1"/>
              <a:t>Fuzzer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59EA1-0190-1A4F-B6DB-93E8CA2B7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08033"/>
            <a:ext cx="6773870" cy="4555200"/>
          </a:xfrm>
        </p:spPr>
        <p:txBody>
          <a:bodyPr/>
          <a:lstStyle/>
          <a:p>
            <a:r>
              <a:rPr lang="en-US" dirty="0"/>
              <a:t>Fuzzing: Generate a lot of inputs and test them on a program</a:t>
            </a:r>
          </a:p>
          <a:p>
            <a:r>
              <a:rPr lang="en-US" dirty="0"/>
              <a:t>Coverage-based fuzzing: the input is generated on the purpose of covering more part of the tested code.</a:t>
            </a:r>
          </a:p>
          <a:p>
            <a:r>
              <a:rPr lang="en-US" dirty="0"/>
              <a:t>But fuzzing has limitation</a:t>
            </a:r>
          </a:p>
          <a:p>
            <a:r>
              <a:rPr lang="en-US" dirty="0"/>
              <a:t>Goal: given a code and a fuzzing tool (e.g. AFL, American Fuzzy Lop), predict which part of the code that the tool will be hard to reach.</a:t>
            </a:r>
          </a:p>
          <a:p>
            <a:r>
              <a:rPr lang="en-US" dirty="0"/>
              <a:t>Possible Direction: Machine learning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2686-FCC8-9F48-ABD9-69D194971D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1C758-A841-9A42-A387-EE4FD9B5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93" y="3394710"/>
            <a:ext cx="4005636" cy="2422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8C3AA-0EDE-1147-9AD8-CB6554F4FD03}"/>
              </a:ext>
            </a:extLst>
          </p:cNvPr>
          <p:cNvSpPr txBox="1"/>
          <p:nvPr/>
        </p:nvSpPr>
        <p:spPr>
          <a:xfrm>
            <a:off x="537210" y="6326083"/>
            <a:ext cx="6532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dieswaytoofast</a:t>
            </a:r>
            <a:r>
              <a:rPr lang="en-US" dirty="0"/>
              <a:t>/fuzzing-and-deep-learning-5aae84c20303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FF0E5-8E12-FC46-81DE-C28B8707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811" y="803021"/>
            <a:ext cx="2616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1D0D-8647-6145-9B26-705102A1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Tame the </a:t>
            </a:r>
            <a:r>
              <a:rPr lang="en-US" dirty="0" err="1"/>
              <a:t>Fuzzer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DAB7-9F4C-924C-B37B-BCF05BBF0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39453"/>
            <a:ext cx="8511230" cy="45552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We know there are places that </a:t>
            </a:r>
            <a:r>
              <a:rPr lang="en-US" dirty="0" err="1"/>
              <a:t>fuzzer</a:t>
            </a:r>
            <a:r>
              <a:rPr lang="en-US" dirty="0"/>
              <a:t> is hard to reach, but we still hope to generate some inputs that reach around these places so that we could apply more expensive bug finding techniques later on.</a:t>
            </a:r>
          </a:p>
          <a:p>
            <a:r>
              <a:rPr lang="en-US" dirty="0"/>
              <a:t>Goal: Given a binary, an arbitrary code position, and a </a:t>
            </a:r>
            <a:r>
              <a:rPr lang="en-US" dirty="0" err="1"/>
              <a:t>fuzzer</a:t>
            </a:r>
            <a:r>
              <a:rPr lang="en-US" dirty="0"/>
              <a:t> like AFL, can we generate an input that reach around the code position?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Let the </a:t>
            </a:r>
            <a:r>
              <a:rPr lang="en-US" dirty="0" err="1"/>
              <a:t>fuzzer</a:t>
            </a:r>
            <a:r>
              <a:rPr lang="en-US" dirty="0"/>
              <a:t> to generate some inputs, learn the relationship between the generated inputs and the code position, or</a:t>
            </a:r>
          </a:p>
          <a:p>
            <a:pPr lvl="1"/>
            <a:r>
              <a:rPr lang="en-US" dirty="0"/>
              <a:t>Update the fuzzing strategy to be code position-related, e.g. using genetic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A147-F310-6247-A3EF-770BF79CC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FEB9-2760-6342-A4F9-BB1EB9E317C6}"/>
              </a:ext>
            </a:extLst>
          </p:cNvPr>
          <p:cNvSpPr txBox="1"/>
          <p:nvPr/>
        </p:nvSpPr>
        <p:spPr>
          <a:xfrm>
            <a:off x="590240" y="6499260"/>
            <a:ext cx="9319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geektyrant.com</a:t>
            </a:r>
            <a:r>
              <a:rPr lang="en-US" sz="1100" dirty="0"/>
              <a:t>/news/how-to-train-your-dragon-3-gets-official-title-and-release-date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309D7-9B27-314C-A214-475CD1F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620" y="754380"/>
            <a:ext cx="2352040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7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EB7F-05A4-0E42-867B-BB576F25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Crash Input Minimization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13644-4601-954B-BB01-AA47997B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385250" cy="4555200"/>
          </a:xfrm>
        </p:spPr>
        <p:txBody>
          <a:bodyPr/>
          <a:lstStyle/>
          <a:p>
            <a:r>
              <a:rPr lang="en-US" dirty="0"/>
              <a:t>The crash that a </a:t>
            </a:r>
            <a:r>
              <a:rPr lang="en-US" dirty="0" err="1"/>
              <a:t>fuzzer</a:t>
            </a:r>
            <a:r>
              <a:rPr lang="en-US" dirty="0"/>
              <a:t> finds may not be the simplest</a:t>
            </a:r>
          </a:p>
          <a:p>
            <a:pPr lvl="1"/>
            <a:r>
              <a:rPr lang="en-US" dirty="0"/>
              <a:t>E.g. Both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AAAAA 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AAAAAAAAAAAAAAA</a:t>
            </a:r>
            <a:r>
              <a:rPr lang="en-US" dirty="0"/>
              <a:t> triggers the vulnerability, but the first one dynamically executes less instruction.</a:t>
            </a:r>
          </a:p>
          <a:p>
            <a:r>
              <a:rPr lang="en-US" dirty="0"/>
              <a:t>Goal: Simplify crash input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Learn how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afl-tmin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35175-DC51-B74A-AE6C-56BA9736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777CA-AB2D-1C4D-A57B-A40A2A3A63DF}"/>
              </a:ext>
            </a:extLst>
          </p:cNvPr>
          <p:cNvSpPr txBox="1"/>
          <p:nvPr/>
        </p:nvSpPr>
        <p:spPr>
          <a:xfrm>
            <a:off x="6800851" y="1714501"/>
            <a:ext cx="4975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stdlib.h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fontAlgn="base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char *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[]){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buffer[5];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[1]);</a:t>
            </a:r>
          </a:p>
          <a:p>
            <a:pPr fontAlgn="base"/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 fontAlgn="base"/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buffer[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[1][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 return 0;</a:t>
            </a:r>
          </a:p>
          <a:p>
            <a:pPr fontAlgn="base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76992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037A-5390-F143-85E7-EC902AE6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Vulnerability Longevity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1B26F-E55D-6543-B358-838307BF7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282380" cy="4555200"/>
          </a:xfrm>
        </p:spPr>
        <p:txBody>
          <a:bodyPr/>
          <a:lstStyle/>
          <a:p>
            <a:r>
              <a:rPr lang="en-US" dirty="0"/>
              <a:t>Vulnerability longevity: from the date a vulnerability is discovered to the date a vulnerability is disclosed to a vulnerability database such as CVE.</a:t>
            </a:r>
          </a:p>
          <a:p>
            <a:r>
              <a:rPr lang="en-US" dirty="0"/>
              <a:t>Goal: Given a vulnerability, predict vulnerability longevity.</a:t>
            </a:r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Machine learning / Data mining on collected data of the existing vulnerabilities from the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6EDC-F262-E249-9481-17981A2E3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53A9D-DF61-194A-AAFF-E3303C06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999" y="948690"/>
            <a:ext cx="4601412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2B86-1AD9-1C41-B5BC-0F3392C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Zero-day Vulnerability Purchase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FE560-95F1-7743-B410-3E2D6B894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56700" cy="4555200"/>
          </a:xfrm>
        </p:spPr>
        <p:txBody>
          <a:bodyPr/>
          <a:lstStyle/>
          <a:p>
            <a:r>
              <a:rPr lang="en-US" dirty="0"/>
              <a:t>Governments purchase zero-day vulnerabilities from black markets for national defense/offense purposes.</a:t>
            </a:r>
          </a:p>
          <a:p>
            <a:r>
              <a:rPr lang="en-US" dirty="0"/>
              <a:t>Meanwhile adversaries also purchase zero-day vulnerabilities. </a:t>
            </a:r>
          </a:p>
          <a:p>
            <a:r>
              <a:rPr lang="en-US" dirty="0"/>
              <a:t>Limited budget, what vulnerabilities should a government choose?</a:t>
            </a:r>
          </a:p>
          <a:p>
            <a:r>
              <a:rPr lang="en-US" dirty="0"/>
              <a:t>Goal: propose algorithms and plot for the results for different value inputs</a:t>
            </a:r>
          </a:p>
          <a:p>
            <a:r>
              <a:rPr lang="en-US" dirty="0"/>
              <a:t>Possible Direction: Knapsack problem.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50340-8B8B-764C-82EA-6AC0DC628B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D7C20-C4CF-2147-961A-04470EAE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275" y="1788093"/>
            <a:ext cx="4496955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3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A7EE-77E3-7C48-BF91-BEABC0E7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8F746-4D97-344F-B216-2FBFC4D38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B.S., Peking University, 2012</a:t>
            </a:r>
          </a:p>
          <a:p>
            <a:r>
              <a:rPr lang="en-US" dirty="0"/>
              <a:t>Ph.D., CMU, 2018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Research: software security</a:t>
            </a:r>
          </a:p>
          <a:p>
            <a:r>
              <a:rPr lang="en-US" dirty="0"/>
              <a:t>Web: https://</a:t>
            </a:r>
            <a:r>
              <a:rPr lang="en-US" dirty="0" err="1"/>
              <a:t>tiffanybao.com</a:t>
            </a:r>
            <a:endParaRPr lang="en-US" dirty="0"/>
          </a:p>
          <a:p>
            <a:r>
              <a:rPr lang="en-US" dirty="0"/>
              <a:t>Keywords: Binary analysis, game theory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43007-AD43-A546-A9C5-42753392E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CD479-39E3-544D-B562-FA2BEA41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12" y="2834640"/>
            <a:ext cx="25400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0904D-DD2F-4545-8A4B-CD90593E25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8830" y="751787"/>
            <a:ext cx="1887781" cy="18877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265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40CC-B66F-EA4D-A38D-68448130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Attacking Strategy Synthesis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636ED-C55C-A847-B850-89F6C4445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56700" cy="4555200"/>
          </a:xfrm>
        </p:spPr>
        <p:txBody>
          <a:bodyPr/>
          <a:lstStyle/>
          <a:p>
            <a:r>
              <a:rPr lang="en-US" dirty="0"/>
              <a:t>In a network, attackers need to decide attacking strategy</a:t>
            </a:r>
          </a:p>
          <a:p>
            <a:pPr lvl="1"/>
            <a:r>
              <a:rPr lang="en-US" dirty="0"/>
              <a:t>Which node should I attack first?</a:t>
            </a:r>
          </a:p>
          <a:p>
            <a:pPr lvl="1"/>
            <a:r>
              <a:rPr lang="en-US" dirty="0"/>
              <a:t>After the first node, what should I do next?</a:t>
            </a:r>
          </a:p>
          <a:p>
            <a:r>
              <a:rPr lang="en-US" dirty="0"/>
              <a:t>Goal: Build up network scenarios, invite people to play your setup and observe how they play.</a:t>
            </a:r>
          </a:p>
          <a:p>
            <a:r>
              <a:rPr lang="en-US" dirty="0"/>
              <a:t>Possible Direction: I will provide network setup testbed and some people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6D44F-AEE2-E146-A064-799B9E488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F37C6-8B9C-814A-8940-DE186246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38" y="1805940"/>
            <a:ext cx="4602073" cy="2254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83788-A6C4-BE4D-98A1-1439FFF7390C}"/>
              </a:ext>
            </a:extLst>
          </p:cNvPr>
          <p:cNvSpPr/>
          <p:nvPr/>
        </p:nvSpPr>
        <p:spPr>
          <a:xfrm>
            <a:off x="415600" y="6217622"/>
            <a:ext cx="4166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simple.wikipedia.org</a:t>
            </a:r>
            <a:r>
              <a:rPr lang="en-US" dirty="0"/>
              <a:t>/wiki/</a:t>
            </a:r>
            <a:r>
              <a:rPr lang="en-US" dirty="0" err="1"/>
              <a:t>Network_topology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857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AD90-BB20-4F41-829C-35EB0644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Vulnerability Discovery Collision Prediction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63485-66B8-094B-AA85-1CF62D56D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possible that different parties find the same vulnerability.</a:t>
            </a:r>
          </a:p>
          <a:p>
            <a:r>
              <a:rPr lang="en-US" dirty="0"/>
              <a:t>Goal: Given a binary and its vulnerability, predict the likelihood that the vulnerability is discovered by multiple parties.</a:t>
            </a:r>
          </a:p>
          <a:p>
            <a:endParaRPr lang="en-US" dirty="0"/>
          </a:p>
          <a:p>
            <a:r>
              <a:rPr lang="en-US" dirty="0"/>
              <a:t>Possible direction:</a:t>
            </a:r>
          </a:p>
          <a:p>
            <a:pPr lvl="1"/>
            <a:r>
              <a:rPr lang="en-US" dirty="0"/>
              <a:t>Collect and Analyze CTF competition data.</a:t>
            </a:r>
          </a:p>
          <a:p>
            <a:pPr lvl="1"/>
            <a:r>
              <a:rPr lang="en-US" dirty="0"/>
              <a:t>Find the number of teams for each CTF exploitation challenge.</a:t>
            </a:r>
          </a:p>
          <a:p>
            <a:pPr lvl="1"/>
            <a:r>
              <a:rPr lang="en-US" dirty="0"/>
              <a:t>How to quantify the hardness level by technically analyzing the binary and the vulnerability?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B533E-C3C2-2B49-85A1-895E8711FB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2132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BFA2-7DD3-524A-842F-364AB695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10*. CGC Game Simulation (Counted for 2-3 projects)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5F7D0-BA32-C34C-B4CD-23153CB79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62313"/>
            <a:ext cx="11360800" cy="4555200"/>
          </a:xfrm>
        </p:spPr>
        <p:txBody>
          <a:bodyPr/>
          <a:lstStyle/>
          <a:p>
            <a:r>
              <a:rPr lang="en-US" dirty="0"/>
              <a:t>The Cyber Grand Challenge: a defense-offence game with specific rules</a:t>
            </a:r>
          </a:p>
          <a:p>
            <a:pPr lvl="1"/>
            <a:r>
              <a:rPr lang="en-US" dirty="0"/>
              <a:t>7 teams, ~100 vulnerabilities, 95 rounds</a:t>
            </a:r>
          </a:p>
          <a:p>
            <a:pPr lvl="1"/>
            <a:r>
              <a:rPr lang="en-US" dirty="0"/>
              <a:t>Each team discovered vulnerabilities and attacked/patched machines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great competition, but little has been studied on the game strategy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Develop a game simulation platform adapting with Cyber Grand Challenge (Project 1)</a:t>
            </a:r>
          </a:p>
          <a:p>
            <a:pPr lvl="1"/>
            <a:r>
              <a:rPr lang="en-US" dirty="0"/>
              <a:t>Reproduce the Cyber Grand Challenge Final Game (Project 2)</a:t>
            </a:r>
          </a:p>
          <a:p>
            <a:pPr lvl="1"/>
            <a:r>
              <a:rPr lang="en-US" dirty="0"/>
              <a:t>Interpret each team’s strategy and propose a new strategy to play against the teams (Project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ED056-BEAB-2D49-BD2D-3ABDD659A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6" name="Shape 84">
            <a:extLst>
              <a:ext uri="{FF2B5EF4-FFF2-40B4-BE49-F238E27FC236}">
                <a16:creationId xmlns:a16="http://schemas.microsoft.com/office/drawing/2014/main" id="{F7072032-C16F-FB47-9680-26B494551FB8}"/>
              </a:ext>
            </a:extLst>
          </p:cNvPr>
          <p:cNvPicPr preferRelativeResize="0"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805" y="3541642"/>
            <a:ext cx="534612" cy="49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5">
            <a:extLst>
              <a:ext uri="{FF2B5EF4-FFF2-40B4-BE49-F238E27FC236}">
                <a16:creationId xmlns:a16="http://schemas.microsoft.com/office/drawing/2014/main" id="{210B7739-88D8-DC43-9AF6-BDA2C5A4C291}"/>
              </a:ext>
            </a:extLst>
          </p:cNvPr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044" y="2957697"/>
            <a:ext cx="506918" cy="43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4">
            <a:extLst>
              <a:ext uri="{FF2B5EF4-FFF2-40B4-BE49-F238E27FC236}">
                <a16:creationId xmlns:a16="http://schemas.microsoft.com/office/drawing/2014/main" id="{29A95B87-79DE-0D43-9C50-842ECBE58743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848" y="3395171"/>
            <a:ext cx="566353" cy="52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4">
            <a:extLst>
              <a:ext uri="{FF2B5EF4-FFF2-40B4-BE49-F238E27FC236}">
                <a16:creationId xmlns:a16="http://schemas.microsoft.com/office/drawing/2014/main" id="{17E2C707-8B93-994B-8D3C-0D7DB2FD82E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861" y="3422409"/>
            <a:ext cx="582357" cy="53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5">
            <a:extLst>
              <a:ext uri="{FF2B5EF4-FFF2-40B4-BE49-F238E27FC236}">
                <a16:creationId xmlns:a16="http://schemas.microsoft.com/office/drawing/2014/main" id="{1CFF447B-5B80-8C49-BC0C-9475F29FEE77}"/>
              </a:ext>
            </a:extLst>
          </p:cNvPr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250" y="3169587"/>
            <a:ext cx="447326" cy="38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5">
            <a:extLst>
              <a:ext uri="{FF2B5EF4-FFF2-40B4-BE49-F238E27FC236}">
                <a16:creationId xmlns:a16="http://schemas.microsoft.com/office/drawing/2014/main" id="{41A4F5C6-7BC7-DE45-A927-A0A448811FAB}"/>
              </a:ext>
            </a:extLst>
          </p:cNvPr>
          <p:cNvPicPr preferRelativeResize="0"/>
          <p:nvPr/>
        </p:nvPicPr>
        <p:blipFill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182" y="2992896"/>
            <a:ext cx="541018" cy="466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59BBC9-56D6-E54A-BC74-44059EA89EA4}"/>
              </a:ext>
            </a:extLst>
          </p:cNvPr>
          <p:cNvSpPr/>
          <p:nvPr/>
        </p:nvSpPr>
        <p:spPr>
          <a:xfrm>
            <a:off x="2591242" y="3044200"/>
            <a:ext cx="953958" cy="359171"/>
          </a:xfrm>
          <a:prstGeom prst="rect">
            <a:avLst/>
          </a:prstGeom>
          <a:ln>
            <a:solidFill>
              <a:srgbClr val="DE7E2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 Light"/>
                <a:cs typeface="Roboto Light"/>
              </a:rPr>
              <a:t>Patch</a:t>
            </a:r>
            <a:endParaRPr lang="en-US" sz="2000" dirty="0">
              <a:solidFill>
                <a:srgbClr val="000000"/>
              </a:solidFill>
              <a:latin typeface="Roboto Light"/>
              <a:cs typeface="Roboto Light"/>
            </a:endParaRPr>
          </a:p>
        </p:txBody>
      </p:sp>
      <p:pic>
        <p:nvPicPr>
          <p:cNvPr id="13" name="Shape 165">
            <a:extLst>
              <a:ext uri="{FF2B5EF4-FFF2-40B4-BE49-F238E27FC236}">
                <a16:creationId xmlns:a16="http://schemas.microsoft.com/office/drawing/2014/main" id="{A4B2C9AD-26AD-6947-844F-3F47D79C9301}"/>
              </a:ext>
            </a:extLst>
          </p:cNvPr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142" y="2880114"/>
            <a:ext cx="482443" cy="482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ACBDCF-E914-9B41-B1BE-DCF6C1620796}"/>
              </a:ext>
            </a:extLst>
          </p:cNvPr>
          <p:cNvSpPr/>
          <p:nvPr/>
        </p:nvSpPr>
        <p:spPr>
          <a:xfrm>
            <a:off x="2591243" y="3040100"/>
            <a:ext cx="953959" cy="359171"/>
          </a:xfrm>
          <a:prstGeom prst="rect">
            <a:avLst/>
          </a:prstGeom>
          <a:ln>
            <a:solidFill>
              <a:srgbClr val="DE7E2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Roboto Light"/>
                <a:cs typeface="Roboto Light"/>
              </a:rPr>
              <a:t>Attack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C0DA9-911E-D64B-B060-37513C5623EC}"/>
              </a:ext>
            </a:extLst>
          </p:cNvPr>
          <p:cNvSpPr/>
          <p:nvPr/>
        </p:nvSpPr>
        <p:spPr>
          <a:xfrm>
            <a:off x="2591244" y="3036000"/>
            <a:ext cx="953959" cy="359171"/>
          </a:xfrm>
          <a:prstGeom prst="rect">
            <a:avLst/>
          </a:prstGeom>
          <a:ln>
            <a:solidFill>
              <a:srgbClr val="DE7E2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Roboto Light"/>
                <a:cs typeface="Roboto Light"/>
              </a:rPr>
              <a:t>Attack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7F9ED-3E87-814D-AE9D-B4F67E41F8DB}"/>
              </a:ext>
            </a:extLst>
          </p:cNvPr>
          <p:cNvSpPr txBox="1"/>
          <p:nvPr/>
        </p:nvSpPr>
        <p:spPr>
          <a:xfrm>
            <a:off x="9580630" y="3092212"/>
            <a:ext cx="225793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buSzPts val="1400"/>
            </a:pPr>
            <a:r>
              <a:rPr lang="en-US" sz="1800" dirty="0">
                <a:latin typeface="Roboto Light"/>
                <a:cs typeface="Roboto Light"/>
              </a:rPr>
              <a:t>Defense Score</a:t>
            </a:r>
          </a:p>
          <a:p>
            <a:pPr>
              <a:lnSpc>
                <a:spcPct val="110000"/>
              </a:lnSpc>
              <a:buSzPts val="1400"/>
            </a:pPr>
            <a:r>
              <a:rPr lang="en-US" sz="1800" dirty="0">
                <a:latin typeface="Roboto Light"/>
                <a:cs typeface="Roboto Light"/>
              </a:rPr>
              <a:t>Performance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4C528A-5030-E74B-BFBC-F416D70B3EEC}"/>
              </a:ext>
            </a:extLst>
          </p:cNvPr>
          <p:cNvSpPr txBox="1"/>
          <p:nvPr/>
        </p:nvSpPr>
        <p:spPr>
          <a:xfrm>
            <a:off x="9575669" y="2776717"/>
            <a:ext cx="1694644" cy="3028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buSzPts val="1400"/>
            </a:pPr>
            <a:r>
              <a:rPr lang="en-US" sz="1800" dirty="0">
                <a:latin typeface="Roboto Light"/>
                <a:cs typeface="Roboto Light"/>
              </a:rPr>
              <a:t>Offense Score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248361-DAF4-5943-A693-1D1A410B06F1}"/>
              </a:ext>
            </a:extLst>
          </p:cNvPr>
          <p:cNvSpPr/>
          <p:nvPr/>
        </p:nvSpPr>
        <p:spPr>
          <a:xfrm>
            <a:off x="9408660" y="2739329"/>
            <a:ext cx="2485270" cy="930604"/>
          </a:xfrm>
          <a:prstGeom prst="rect">
            <a:avLst/>
          </a:prstGeom>
          <a:noFill/>
          <a:ln>
            <a:solidFill>
              <a:srgbClr val="DE7E2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BF9F7-2902-D34F-B6FD-8809CC5AA7BE}"/>
              </a:ext>
            </a:extLst>
          </p:cNvPr>
          <p:cNvSpPr txBox="1"/>
          <p:nvPr/>
        </p:nvSpPr>
        <p:spPr>
          <a:xfrm>
            <a:off x="9803973" y="3756551"/>
            <a:ext cx="1694644" cy="3028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/>
          <a:p>
            <a:pPr algn="ctr">
              <a:lnSpc>
                <a:spcPct val="110000"/>
              </a:lnSpc>
              <a:buSzPts val="1400"/>
            </a:pPr>
            <a:r>
              <a:rPr lang="en-US" sz="1800" dirty="0">
                <a:latin typeface="Roboto Light"/>
                <a:cs typeface="Roboto Light"/>
              </a:rPr>
              <a:t>Total Score</a:t>
            </a:r>
          </a:p>
        </p:txBody>
      </p:sp>
    </p:spTree>
    <p:extLst>
      <p:ext uri="{BB962C8B-B14F-4D97-AF65-F5344CB8AC3E}">
        <p14:creationId xmlns:p14="http://schemas.microsoft.com/office/powerpoint/2010/main" val="314910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3888 0.0673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3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22982 0.0664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01536 0.0833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/>
      <p:bldP spid="17" grpId="0"/>
      <p:bldP spid="18" grpId="0" animBg="1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1A3E-50D4-6D47-AF47-97FBCF9C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about each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70C46-5948-D747-834B-808D7A06E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Publicly ask through slack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lnSpc>
                <a:spcPct val="100000"/>
              </a:lnSpc>
              <a:buNone/>
            </a:pPr>
            <a:endParaRPr lang="en-US" dirty="0"/>
          </a:p>
          <a:p>
            <a:pPr marL="76200" indent="0">
              <a:lnSpc>
                <a:spcPct val="100000"/>
              </a:lnSpc>
              <a:buNone/>
            </a:pPr>
            <a:endParaRPr lang="en-US" dirty="0"/>
          </a:p>
          <a:p>
            <a:pPr marL="76200" indent="0">
              <a:lnSpc>
                <a:spcPct val="100000"/>
              </a:lnSpc>
              <a:buNone/>
            </a:pPr>
            <a:r>
              <a:rPr lang="en-US" dirty="0"/>
              <a:t>Join </a:t>
            </a:r>
            <a:r>
              <a:rPr lang="en-US" dirty="0">
                <a:hlinkClick r:id="rId2"/>
              </a:rPr>
              <a:t>Slack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BCE5C-1149-CB44-B684-7D91B160F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4987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F4FD-1D79-4044-803B-75A70971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TODOs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CB422-97F5-C148-8540-C8386D14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Email </a:t>
            </a:r>
            <a:r>
              <a:rPr lang="en-US" b="1" dirty="0"/>
              <a:t>both</a:t>
            </a:r>
            <a:r>
              <a:rPr lang="en-US" dirty="0"/>
              <a:t> Gokul and me with: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GitHub account (for code)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ASU email account (for shared folder)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Your 3 favorite project, or ask Tiffany for pitching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The successful pitching project will show up in the next project cycle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Gokul: </a:t>
            </a:r>
            <a:r>
              <a:rPr lang="en-US" dirty="0">
                <a:hlinkClick r:id="rId2"/>
              </a:rPr>
              <a:t>gpraveen@asu.edu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Tiffany: </a:t>
            </a:r>
            <a:r>
              <a:rPr lang="en-US" dirty="0">
                <a:hlinkClick r:id="rId3"/>
              </a:rPr>
              <a:t>tbao@asu.edu</a:t>
            </a: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Join </a:t>
            </a:r>
            <a:r>
              <a:rPr lang="en-US" dirty="0">
                <a:hlinkClick r:id="rId4"/>
              </a:rPr>
              <a:t>Slack</a:t>
            </a: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Ddl</a:t>
            </a:r>
            <a:r>
              <a:rPr lang="en-US" dirty="0"/>
              <a:t>: before next class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We will announce the first project’s teaming results in the next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85917-064F-E445-B284-F949F15A4B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282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D9BA-865A-9645-8FD4-101C429D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818FE-0D15-9B44-B8E8-832BABAF2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76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35E1-6704-0C43-8153-D747CDE0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23A38-C33E-914C-B388-FDCFAEEDC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304" y="2295248"/>
            <a:ext cx="6789872" cy="3060193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The </a:t>
            </a:r>
            <a:r>
              <a:rPr lang="en-US" b="1" dirty="0"/>
              <a:t>Architect</a:t>
            </a:r>
            <a:r>
              <a:rPr lang="en-US" dirty="0"/>
              <a:t> is the designer of the dream space. An architect is similar in this regard to a video game designer, with the dream representing different levels within the game, complete with all the aesthetic and tactile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37FE-061B-0C42-99FB-0B0F7FE3DB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04183-A1EE-224F-8416-3922F104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4" y="1551134"/>
            <a:ext cx="3110992" cy="46664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CA1D33-55EE-CD4F-BA74-65EB403471AD}"/>
              </a:ext>
            </a:extLst>
          </p:cNvPr>
          <p:cNvSpPr/>
          <p:nvPr/>
        </p:nvSpPr>
        <p:spPr>
          <a:xfrm>
            <a:off x="2828544" y="3825344"/>
            <a:ext cx="573024" cy="1709824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1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F4DC-1313-0540-A9E0-3DC13415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46A28-16AE-754F-BC07-86539A9E0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Finding vulnerabilities from software program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How to find more vulnerabilities automatically?</a:t>
            </a:r>
          </a:p>
          <a:p>
            <a:pPr>
              <a:lnSpc>
                <a:spcPct val="150000"/>
              </a:lnSpc>
            </a:pPr>
            <a:r>
              <a:rPr lang="en-US" dirty="0"/>
              <a:t>Dealing with discovered vulnerabilities (zero-day vulnerabilities)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Whether and when to disclose a vulnerability?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Cyber Warfare</a:t>
            </a:r>
          </a:p>
          <a:p>
            <a:pPr>
              <a:lnSpc>
                <a:spcPct val="150000"/>
              </a:lnSpc>
            </a:pPr>
            <a:r>
              <a:rPr lang="en-US" dirty="0"/>
              <a:t>Vulnerability lifecycle prediction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How long does a vulnerability exist in a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02CE5-ADAB-794E-9569-9624957EF6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227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0F6D4-8949-0548-B87D-9CA597F4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E75C9-20A5-5E43-8EFE-EA41DF562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Gokul Krishna P</a:t>
            </a:r>
          </a:p>
          <a:p>
            <a:endParaRPr lang="en-US" dirty="0"/>
          </a:p>
          <a:p>
            <a:r>
              <a:rPr lang="en-US" dirty="0"/>
              <a:t>Bachelors in CS from Amrita University, 2018</a:t>
            </a:r>
          </a:p>
          <a:p>
            <a:r>
              <a:rPr lang="en-US" dirty="0"/>
              <a:t>Currently research intern at SEFCOM, ASU</a:t>
            </a:r>
          </a:p>
          <a:p>
            <a:r>
              <a:rPr lang="en-US" dirty="0"/>
              <a:t>Research: System Security</a:t>
            </a:r>
          </a:p>
          <a:p>
            <a:r>
              <a:rPr lang="en-US" dirty="0"/>
              <a:t>Web: zer0xlab.com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1A53F-37E5-B744-8A54-B4B6D76B66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64440-A66B-8846-8695-092AB2612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5" t="30615" r="29240" b="15944"/>
          <a:stretch/>
        </p:blipFill>
        <p:spPr>
          <a:xfrm>
            <a:off x="10237832" y="938463"/>
            <a:ext cx="1058779" cy="17691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577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C68-20E7-1C41-810F-3FB6152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DD4F-9432-3848-A986-7457E0CE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Course personnel introductions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expectations</a:t>
            </a:r>
          </a:p>
          <a:p>
            <a:endParaRPr lang="en-US" dirty="0"/>
          </a:p>
          <a:p>
            <a:r>
              <a:rPr lang="en-US" dirty="0"/>
              <a:t>Course setup</a:t>
            </a:r>
          </a:p>
          <a:p>
            <a:endParaRPr lang="en-US" dirty="0"/>
          </a:p>
          <a:p>
            <a:r>
              <a:rPr lang="en-US" dirty="0"/>
              <a:t>Grading and course policies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Projects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87B4-B34F-9244-86FB-ECB4C09DC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00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F691-254D-A946-86C2-2CAA5238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B90EA-28DC-9441-9FEA-FBFD4808C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how techniques and tactics co-work in computer security.</a:t>
            </a:r>
          </a:p>
          <a:p>
            <a:endParaRPr lang="en-US" dirty="0"/>
          </a:p>
          <a:p>
            <a:r>
              <a:rPr lang="en-US" dirty="0"/>
              <a:t>Learn the current solutions for computer security.</a:t>
            </a:r>
          </a:p>
          <a:p>
            <a:pPr lvl="1"/>
            <a:r>
              <a:rPr lang="en-US" dirty="0"/>
              <a:t>Critically understand those research.</a:t>
            </a:r>
          </a:p>
          <a:p>
            <a:endParaRPr lang="en-US" dirty="0"/>
          </a:p>
          <a:p>
            <a:r>
              <a:rPr lang="en-US" dirty="0"/>
              <a:t>Coming up insights on computer security.</a:t>
            </a:r>
          </a:p>
          <a:p>
            <a:endParaRPr lang="en-US" dirty="0"/>
          </a:p>
          <a:p>
            <a:r>
              <a:rPr lang="en-US" dirty="0"/>
              <a:t>Topic-based, project-oriented.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26442-257C-B54F-AB08-B9B499A8C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079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D54B-0F5E-C64B-97C8-65F8FD01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C7B2F-263E-B745-91D8-246432DD5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104EC-DF54-4F44-A68D-A86FF9D53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A0CAB0-119E-D140-B370-33E1978CE399}"/>
              </a:ext>
            </a:extLst>
          </p:cNvPr>
          <p:cNvSpPr/>
          <p:nvPr/>
        </p:nvSpPr>
        <p:spPr>
          <a:xfrm>
            <a:off x="1828800" y="2243328"/>
            <a:ext cx="8912352" cy="33162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92648C-5F9E-6049-8656-E65AB51878B7}"/>
              </a:ext>
            </a:extLst>
          </p:cNvPr>
          <p:cNvSpPr/>
          <p:nvPr/>
        </p:nvSpPr>
        <p:spPr>
          <a:xfrm>
            <a:off x="4450080" y="2755392"/>
            <a:ext cx="4255008" cy="18775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C3425-ABD2-7B48-A9BB-945CC75D4C56}"/>
              </a:ext>
            </a:extLst>
          </p:cNvPr>
          <p:cNvSpPr txBox="1"/>
          <p:nvPr/>
        </p:nvSpPr>
        <p:spPr>
          <a:xfrm>
            <a:off x="5137065" y="5058858"/>
            <a:ext cx="229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Computer 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15BDF-DEA0-7445-BFA2-B3B2D20700E1}"/>
              </a:ext>
            </a:extLst>
          </p:cNvPr>
          <p:cNvSpPr txBox="1"/>
          <p:nvPr/>
        </p:nvSpPr>
        <p:spPr>
          <a:xfrm>
            <a:off x="5618649" y="4083087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Software Security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47FF15-4025-9B49-A208-A303AC5AB605}"/>
              </a:ext>
            </a:extLst>
          </p:cNvPr>
          <p:cNvSpPr/>
          <p:nvPr/>
        </p:nvSpPr>
        <p:spPr>
          <a:xfrm>
            <a:off x="6812280" y="3126632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A4E490-9513-B645-A7A1-FC8908C444E4}"/>
              </a:ext>
            </a:extLst>
          </p:cNvPr>
          <p:cNvSpPr/>
          <p:nvPr/>
        </p:nvSpPr>
        <p:spPr>
          <a:xfrm>
            <a:off x="5949696" y="3458556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8DFEE7-D61A-F746-B43D-963E17116A13}"/>
              </a:ext>
            </a:extLst>
          </p:cNvPr>
          <p:cNvSpPr/>
          <p:nvPr/>
        </p:nvSpPr>
        <p:spPr>
          <a:xfrm>
            <a:off x="5449824" y="3133344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93EFA8-4D30-0043-A815-ADCA4E261176}"/>
              </a:ext>
            </a:extLst>
          </p:cNvPr>
          <p:cNvSpPr/>
          <p:nvPr/>
        </p:nvSpPr>
        <p:spPr>
          <a:xfrm>
            <a:off x="5137065" y="3614862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B1C886-63AC-DB4D-9013-18E10D2FB1E8}"/>
              </a:ext>
            </a:extLst>
          </p:cNvPr>
          <p:cNvSpPr/>
          <p:nvPr/>
        </p:nvSpPr>
        <p:spPr>
          <a:xfrm>
            <a:off x="7416715" y="3534447"/>
            <a:ext cx="292608" cy="2926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3E288-39BD-AA42-AFAB-2514006FF55A}"/>
              </a:ext>
            </a:extLst>
          </p:cNvPr>
          <p:cNvSpPr txBox="1"/>
          <p:nvPr/>
        </p:nvSpPr>
        <p:spPr>
          <a:xfrm>
            <a:off x="7132304" y="1696804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Projects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65158-46CA-0444-8494-DDD2B0395E63}"/>
              </a:ext>
            </a:extLst>
          </p:cNvPr>
          <p:cNvCxnSpPr>
            <a:stCxn id="14" idx="2"/>
          </p:cNvCxnSpPr>
          <p:nvPr/>
        </p:nvCxnSpPr>
        <p:spPr>
          <a:xfrm flipH="1">
            <a:off x="6284975" y="2096914"/>
            <a:ext cx="1410945" cy="1071517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7285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TiffanyAcademic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30C02"/>
      </a:accent1>
      <a:accent2>
        <a:srgbClr val="DE7E2B"/>
      </a:accent2>
      <a:accent3>
        <a:srgbClr val="3170BA"/>
      </a:accent3>
      <a:accent4>
        <a:srgbClr val="399F97"/>
      </a:accent4>
      <a:accent5>
        <a:srgbClr val="44AEA8"/>
      </a:accent5>
      <a:accent6>
        <a:srgbClr val="DE7E2B"/>
      </a:accent6>
      <a:hlink>
        <a:srgbClr val="3170BA"/>
      </a:hlink>
      <a:folHlink>
        <a:srgbClr val="3170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591" id="{EDE63008-DCFA-C341-8560-B1F37C62236B}" vid="{1B7A955F-66A3-3046-904E-85670FDBEF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4090</TotalTime>
  <Words>1757</Words>
  <Application>Microsoft Macintosh PowerPoint</Application>
  <PresentationFormat>Widescreen</PresentationFormat>
  <Paragraphs>322</Paragraphs>
  <Slides>35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</vt:lpstr>
      <vt:lpstr>Fjalla One</vt:lpstr>
      <vt:lpstr>Arial</vt:lpstr>
      <vt:lpstr>Wingdings</vt:lpstr>
      <vt:lpstr>Courier New</vt:lpstr>
      <vt:lpstr>Quicksand</vt:lpstr>
      <vt:lpstr>Roboto Light</vt:lpstr>
      <vt:lpstr>Roboto</vt:lpstr>
      <vt:lpstr>Default Theme</vt:lpstr>
      <vt:lpstr>Course Overview</vt:lpstr>
      <vt:lpstr>Introduction</vt:lpstr>
      <vt:lpstr>About Myself</vt:lpstr>
      <vt:lpstr>Example of Current Research</vt:lpstr>
      <vt:lpstr>Example of Current Research</vt:lpstr>
      <vt:lpstr>TA</vt:lpstr>
      <vt:lpstr>Today’s Class</vt:lpstr>
      <vt:lpstr>Course Expectations</vt:lpstr>
      <vt:lpstr>PowerPoint Presentation</vt:lpstr>
      <vt:lpstr>Today’s Class</vt:lpstr>
      <vt:lpstr>Team up for Course Projects!</vt:lpstr>
      <vt:lpstr>Pitching Your Own Idea (The Heilmeier Catechism)</vt:lpstr>
      <vt:lpstr>Project Work</vt:lpstr>
      <vt:lpstr>Email me with your asu email and Github account</vt:lpstr>
      <vt:lpstr>Prerequisites</vt:lpstr>
      <vt:lpstr>Prerequisites</vt:lpstr>
      <vt:lpstr>Today’s Class</vt:lpstr>
      <vt:lpstr>Grade</vt:lpstr>
      <vt:lpstr>Poster Session</vt:lpstr>
      <vt:lpstr>Policy</vt:lpstr>
      <vt:lpstr>Class Break</vt:lpstr>
      <vt:lpstr>Today’s Class</vt:lpstr>
      <vt:lpstr>1. Finding crashes in the cutting-edge Linux</vt:lpstr>
      <vt:lpstr>2. Function Reuse in Linux Binaries</vt:lpstr>
      <vt:lpstr>3. Predict the Fuzzer</vt:lpstr>
      <vt:lpstr>4. Tame the Fuzzer</vt:lpstr>
      <vt:lpstr>5. Crash Input Minimization</vt:lpstr>
      <vt:lpstr>6. Vulnerability Longevity Prediction</vt:lpstr>
      <vt:lpstr>7. Zero-day Vulnerability Purchase Game</vt:lpstr>
      <vt:lpstr>8. Attacking Strategy Synthesis </vt:lpstr>
      <vt:lpstr>9. Vulnerability Discovery Collision Prediction </vt:lpstr>
      <vt:lpstr>10*. CGC Game Simulation (Counted for 2-3 projects)</vt:lpstr>
      <vt:lpstr>Question about each project</vt:lpstr>
      <vt:lpstr>Your TODOs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youzhib</dc:creator>
  <cp:lastModifiedBy>youzhib</cp:lastModifiedBy>
  <cp:revision>124</cp:revision>
  <dcterms:created xsi:type="dcterms:W3CDTF">2019-01-04T05:07:53Z</dcterms:created>
  <dcterms:modified xsi:type="dcterms:W3CDTF">2019-01-08T00:40:52Z</dcterms:modified>
</cp:coreProperties>
</file>